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Telegraf" pitchFamily="2" charset="77"/>
      <p:regular r:id="rId13"/>
    </p:embeddedFont>
    <p:embeddedFont>
      <p:font typeface="Telegraf Bold" pitchFamily="2" charset="77"/>
      <p:regular r:id="rId14"/>
      <p:bold r:id="rId15"/>
    </p:embeddedFont>
    <p:embeddedFont>
      <p:font typeface="TT Hoves" panose="02000003020000060003" pitchFamily="2" charset="0"/>
      <p:regular r:id="rId16"/>
    </p:embeddedFont>
    <p:embeddedFont>
      <p:font typeface="TT Hoves Bold" panose="02000003020000060003" pitchFamily="2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-24" y="7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862">
            <a:off x="6110388" y="5304279"/>
            <a:ext cx="15048401" cy="6376760"/>
          </a:xfrm>
          <a:custGeom>
            <a:avLst/>
            <a:gdLst/>
            <a:ahLst/>
            <a:cxnLst/>
            <a:rect l="l" t="t" r="r" b="b"/>
            <a:pathLst>
              <a:path w="15048401" h="6376760">
                <a:moveTo>
                  <a:pt x="0" y="0"/>
                </a:moveTo>
                <a:lnTo>
                  <a:pt x="15048401" y="0"/>
                </a:lnTo>
                <a:lnTo>
                  <a:pt x="15048401" y="6376760"/>
                </a:lnTo>
                <a:lnTo>
                  <a:pt x="0" y="6376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07564" y="5861194"/>
            <a:ext cx="9637365" cy="212578"/>
            <a:chOff x="0" y="0"/>
            <a:chExt cx="2538236" cy="559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38236" cy="55988"/>
            </a:xfrm>
            <a:custGeom>
              <a:avLst/>
              <a:gdLst/>
              <a:ahLst/>
              <a:cxnLst/>
              <a:rect l="l" t="t" r="r" b="b"/>
              <a:pathLst>
                <a:path w="2538236" h="55988">
                  <a:moveTo>
                    <a:pt x="0" y="0"/>
                  </a:moveTo>
                  <a:lnTo>
                    <a:pt x="2538236" y="0"/>
                  </a:lnTo>
                  <a:lnTo>
                    <a:pt x="2538236" y="55988"/>
                  </a:lnTo>
                  <a:lnTo>
                    <a:pt x="0" y="559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538236" cy="113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-641393" y="-1165054"/>
            <a:ext cx="6732105" cy="4030848"/>
          </a:xfrm>
          <a:custGeom>
            <a:avLst/>
            <a:gdLst/>
            <a:ahLst/>
            <a:cxnLst/>
            <a:rect l="l" t="t" r="r" b="b"/>
            <a:pathLst>
              <a:path w="6732105" h="4030848">
                <a:moveTo>
                  <a:pt x="0" y="4030848"/>
                </a:moveTo>
                <a:lnTo>
                  <a:pt x="6732105" y="4030848"/>
                </a:lnTo>
                <a:lnTo>
                  <a:pt x="6732105" y="0"/>
                </a:lnTo>
                <a:lnTo>
                  <a:pt x="0" y="0"/>
                </a:lnTo>
                <a:lnTo>
                  <a:pt x="0" y="403084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73067" y="583793"/>
            <a:ext cx="1481446" cy="1439119"/>
          </a:xfrm>
          <a:custGeom>
            <a:avLst/>
            <a:gdLst/>
            <a:ahLst/>
            <a:cxnLst/>
            <a:rect l="l" t="t" r="r" b="b"/>
            <a:pathLst>
              <a:path w="1481446" h="1439119">
                <a:moveTo>
                  <a:pt x="0" y="0"/>
                </a:moveTo>
                <a:lnTo>
                  <a:pt x="1481445" y="0"/>
                </a:lnTo>
                <a:lnTo>
                  <a:pt x="1481445" y="1439119"/>
                </a:lnTo>
                <a:lnTo>
                  <a:pt x="0" y="1439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70172" y="583793"/>
            <a:ext cx="3616472" cy="1614132"/>
          </a:xfrm>
          <a:custGeom>
            <a:avLst/>
            <a:gdLst/>
            <a:ahLst/>
            <a:cxnLst/>
            <a:rect l="l" t="t" r="r" b="b"/>
            <a:pathLst>
              <a:path w="3616472" h="1614132">
                <a:moveTo>
                  <a:pt x="0" y="0"/>
                </a:moveTo>
                <a:lnTo>
                  <a:pt x="3616472" y="0"/>
                </a:lnTo>
                <a:lnTo>
                  <a:pt x="3616472" y="1614132"/>
                </a:lnTo>
                <a:lnTo>
                  <a:pt x="0" y="1614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871692" y="758806"/>
            <a:ext cx="3761558" cy="1098265"/>
          </a:xfrm>
          <a:custGeom>
            <a:avLst/>
            <a:gdLst/>
            <a:ahLst/>
            <a:cxnLst/>
            <a:rect l="l" t="t" r="r" b="b"/>
            <a:pathLst>
              <a:path w="3761558" h="1098265">
                <a:moveTo>
                  <a:pt x="0" y="0"/>
                </a:moveTo>
                <a:lnTo>
                  <a:pt x="3761558" y="0"/>
                </a:lnTo>
                <a:lnTo>
                  <a:pt x="3761558" y="1098265"/>
                </a:lnTo>
                <a:lnTo>
                  <a:pt x="0" y="10982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45559" y="2893641"/>
            <a:ext cx="11729655" cy="33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1"/>
              </a:lnSpc>
            </a:pPr>
            <a:r>
              <a:rPr lang="en-US" sz="3722" b="1" spc="405" dirty="0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VALORI EUROPENE PRIN INOVAȚIE EDUCAȚIONALĂ: </a:t>
            </a:r>
          </a:p>
          <a:p>
            <a:pPr algn="ctr">
              <a:lnSpc>
                <a:spcPts val="5211"/>
              </a:lnSpc>
            </a:pPr>
            <a:r>
              <a:rPr lang="en-US" sz="3722" b="1" spc="405" dirty="0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EXPERIENȚA PROIECTULUI</a:t>
            </a:r>
          </a:p>
          <a:p>
            <a:pPr algn="ctr">
              <a:lnSpc>
                <a:spcPts val="5211"/>
              </a:lnSpc>
            </a:pPr>
            <a:r>
              <a:rPr lang="en-US" sz="3722" b="1" spc="405" dirty="0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 JEAN MONNET TEIDCIPEI</a:t>
            </a:r>
          </a:p>
          <a:p>
            <a:pPr algn="l">
              <a:lnSpc>
                <a:spcPts val="5211"/>
              </a:lnSpc>
              <a:spcBef>
                <a:spcPct val="0"/>
              </a:spcBef>
            </a:pPr>
            <a:endParaRPr lang="en-US" sz="3722" b="1" spc="405" dirty="0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226247" y="6395963"/>
            <a:ext cx="3927692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b="1" spc="154" dirty="0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Ludmila Lazarev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72001" y="7886700"/>
            <a:ext cx="9180472" cy="1947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o-R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Seminarului Metodologic Internațional </a:t>
            </a:r>
          </a:p>
          <a:p>
            <a:pPr algn="ctr">
              <a:spcBef>
                <a:spcPct val="0"/>
              </a:spcBef>
            </a:pPr>
            <a:r>
              <a:rPr lang="ro-R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„Probleme </a:t>
            </a:r>
            <a:r>
              <a:rPr lang="ro-R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metodico</a:t>
            </a:r>
            <a:r>
              <a:rPr lang="ro-R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didactice si de asigurare a calității în învățământul artistic superior” </a:t>
            </a:r>
          </a:p>
          <a:p>
            <a:pPr algn="ctr"/>
            <a:r>
              <a:rPr lang="en-US" sz="2000" b="1" spc="119" dirty="0">
                <a:solidFill>
                  <a:srgbClr val="343434"/>
                </a:solidFill>
                <a:latin typeface="Times New Roman" panose="02020603050405020304" pitchFamily="18" charset="0"/>
                <a:ea typeface="Telegraf Bold"/>
                <a:cs typeface="Times New Roman" panose="02020603050405020304" pitchFamily="18" charset="0"/>
                <a:sym typeface="Telegraf Bold"/>
              </a:rPr>
              <a:t>14 </a:t>
            </a:r>
            <a:r>
              <a:rPr lang="en-US" sz="2000" b="1" spc="119" dirty="0" err="1">
                <a:solidFill>
                  <a:srgbClr val="343434"/>
                </a:solidFill>
                <a:latin typeface="Times New Roman" panose="02020603050405020304" pitchFamily="18" charset="0"/>
                <a:ea typeface="Telegraf Bold"/>
                <a:cs typeface="Times New Roman" panose="02020603050405020304" pitchFamily="18" charset="0"/>
                <a:sym typeface="Telegraf Bold"/>
              </a:rPr>
              <a:t>noiembrie</a:t>
            </a:r>
            <a:r>
              <a:rPr lang="en-US" sz="2000" b="1" spc="119" dirty="0">
                <a:solidFill>
                  <a:srgbClr val="343434"/>
                </a:solidFill>
                <a:latin typeface="Times New Roman" panose="02020603050405020304" pitchFamily="18" charset="0"/>
                <a:ea typeface="Telegraf Bold"/>
                <a:cs typeface="Times New Roman" panose="02020603050405020304" pitchFamily="18" charset="0"/>
                <a:sym typeface="Telegraf Bold"/>
              </a:rPr>
              <a:t>  2025</a:t>
            </a:r>
          </a:p>
          <a:p>
            <a:pPr algn="ctr">
              <a:spcBef>
                <a:spcPct val="0"/>
              </a:spcBef>
            </a:pPr>
            <a:r>
              <a:rPr lang="en-US" sz="2000" b="1" spc="119" dirty="0">
                <a:solidFill>
                  <a:srgbClr val="343434"/>
                </a:solidFill>
                <a:latin typeface="Times New Roman" panose="02020603050405020304" pitchFamily="18" charset="0"/>
                <a:ea typeface="Telegraf Bold"/>
                <a:cs typeface="Times New Roman" panose="02020603050405020304" pitchFamily="18" charset="0"/>
                <a:sym typeface="Telegraf Bold"/>
              </a:rPr>
              <a:t> Academia de </a:t>
            </a:r>
            <a:r>
              <a:rPr lang="en-US" sz="2000" b="1" spc="119" dirty="0" err="1">
                <a:solidFill>
                  <a:srgbClr val="343434"/>
                </a:solidFill>
                <a:latin typeface="Times New Roman" panose="02020603050405020304" pitchFamily="18" charset="0"/>
                <a:ea typeface="Telegraf Bold"/>
                <a:cs typeface="Times New Roman" panose="02020603050405020304" pitchFamily="18" charset="0"/>
                <a:sym typeface="Telegraf Bold"/>
              </a:rPr>
              <a:t>Muzică,Teatru</a:t>
            </a:r>
            <a:r>
              <a:rPr lang="en-US" sz="2000" b="1" spc="119" dirty="0">
                <a:solidFill>
                  <a:srgbClr val="343434"/>
                </a:solidFill>
                <a:latin typeface="Times New Roman" panose="02020603050405020304" pitchFamily="18" charset="0"/>
                <a:ea typeface="Telegraf Bold"/>
                <a:cs typeface="Times New Roman" panose="02020603050405020304" pitchFamily="18" charset="0"/>
                <a:sym typeface="Telegraf Bold"/>
              </a:rPr>
              <a:t> </a:t>
            </a:r>
            <a:r>
              <a:rPr lang="en-US" sz="2000" b="1" spc="119" dirty="0" err="1">
                <a:solidFill>
                  <a:srgbClr val="343434"/>
                </a:solidFill>
                <a:latin typeface="Times New Roman" panose="02020603050405020304" pitchFamily="18" charset="0"/>
                <a:ea typeface="Telegraf Bold"/>
                <a:cs typeface="Times New Roman" panose="02020603050405020304" pitchFamily="18" charset="0"/>
                <a:sym typeface="Telegraf Bold"/>
              </a:rPr>
              <a:t>și</a:t>
            </a:r>
            <a:r>
              <a:rPr lang="en-US" sz="2000" b="1" spc="119" dirty="0">
                <a:solidFill>
                  <a:srgbClr val="343434"/>
                </a:solidFill>
                <a:latin typeface="Times New Roman" panose="02020603050405020304" pitchFamily="18" charset="0"/>
                <a:ea typeface="Telegraf Bold"/>
                <a:cs typeface="Times New Roman" panose="02020603050405020304" pitchFamily="18" charset="0"/>
                <a:sym typeface="Telegraf Bold"/>
              </a:rPr>
              <a:t> Arte </a:t>
            </a:r>
            <a:r>
              <a:rPr lang="en-US" sz="2000" b="1" spc="119" dirty="0" err="1">
                <a:solidFill>
                  <a:srgbClr val="343434"/>
                </a:solidFill>
                <a:latin typeface="Times New Roman" panose="02020603050405020304" pitchFamily="18" charset="0"/>
                <a:ea typeface="Telegraf Bold"/>
                <a:cs typeface="Times New Roman" panose="02020603050405020304" pitchFamily="18" charset="0"/>
                <a:sym typeface="Telegraf Bold"/>
              </a:rPr>
              <a:t>Plastice</a:t>
            </a:r>
            <a:endParaRPr lang="en-US" sz="2000" b="1" spc="119" dirty="0">
              <a:solidFill>
                <a:srgbClr val="343434"/>
              </a:solidFill>
              <a:latin typeface="Times New Roman" panose="02020603050405020304" pitchFamily="18" charset="0"/>
              <a:ea typeface="Telegraf Bold"/>
              <a:cs typeface="Times New Roman" panose="02020603050405020304" pitchFamily="18" charset="0"/>
              <a:sym typeface="Telegraf Bold"/>
            </a:endParaRPr>
          </a:p>
          <a:p>
            <a:pPr algn="ctr">
              <a:lnSpc>
                <a:spcPts val="3355"/>
              </a:lnSpc>
              <a:spcBef>
                <a:spcPct val="0"/>
              </a:spcBef>
            </a:pPr>
            <a:endParaRPr lang="en-US" sz="2396" b="1" spc="119" dirty="0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8567" flipH="1">
            <a:off x="10899557" y="-2048730"/>
            <a:ext cx="10441422" cy="4424552"/>
          </a:xfrm>
          <a:custGeom>
            <a:avLst/>
            <a:gdLst/>
            <a:ahLst/>
            <a:cxnLst/>
            <a:rect l="l" t="t" r="r" b="b"/>
            <a:pathLst>
              <a:path w="10441422" h="4424552">
                <a:moveTo>
                  <a:pt x="10441422" y="0"/>
                </a:moveTo>
                <a:lnTo>
                  <a:pt x="0" y="0"/>
                </a:lnTo>
                <a:lnTo>
                  <a:pt x="0" y="4424552"/>
                </a:lnTo>
                <a:lnTo>
                  <a:pt x="10441422" y="4424552"/>
                </a:lnTo>
                <a:lnTo>
                  <a:pt x="1044142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125778">
            <a:off x="9642048" y="7442125"/>
            <a:ext cx="7735476" cy="4631616"/>
          </a:xfrm>
          <a:custGeom>
            <a:avLst/>
            <a:gdLst/>
            <a:ahLst/>
            <a:cxnLst/>
            <a:rect l="l" t="t" r="r" b="b"/>
            <a:pathLst>
              <a:path w="7735476" h="4631616">
                <a:moveTo>
                  <a:pt x="0" y="0"/>
                </a:moveTo>
                <a:lnTo>
                  <a:pt x="7735476" y="0"/>
                </a:lnTo>
                <a:lnTo>
                  <a:pt x="7735476" y="4631616"/>
                </a:lnTo>
                <a:lnTo>
                  <a:pt x="0" y="4631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843664" y="0"/>
            <a:ext cx="8500415" cy="5587359"/>
            <a:chOff x="0" y="0"/>
            <a:chExt cx="2238793" cy="14715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38793" cy="1471568"/>
            </a:xfrm>
            <a:custGeom>
              <a:avLst/>
              <a:gdLst/>
              <a:ahLst/>
              <a:cxnLst/>
              <a:rect l="l" t="t" r="r" b="b"/>
              <a:pathLst>
                <a:path w="2238793" h="1471568">
                  <a:moveTo>
                    <a:pt x="0" y="0"/>
                  </a:moveTo>
                  <a:lnTo>
                    <a:pt x="2238793" y="0"/>
                  </a:lnTo>
                  <a:lnTo>
                    <a:pt x="2238793" y="1471568"/>
                  </a:lnTo>
                  <a:lnTo>
                    <a:pt x="0" y="147156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238793" cy="1528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992126" y="1347022"/>
            <a:ext cx="6482489" cy="2893314"/>
          </a:xfrm>
          <a:custGeom>
            <a:avLst/>
            <a:gdLst/>
            <a:ahLst/>
            <a:cxnLst/>
            <a:rect l="l" t="t" r="r" b="b"/>
            <a:pathLst>
              <a:path w="6482489" h="2893314">
                <a:moveTo>
                  <a:pt x="0" y="0"/>
                </a:moveTo>
                <a:lnTo>
                  <a:pt x="6482489" y="0"/>
                </a:lnTo>
                <a:lnTo>
                  <a:pt x="6482489" y="2893315"/>
                </a:lnTo>
                <a:lnTo>
                  <a:pt x="0" y="2893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06561" y="5727366"/>
            <a:ext cx="12364120" cy="283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7"/>
              </a:lnSpc>
            </a:pPr>
            <a:r>
              <a:rPr lang="en-US" sz="4502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PENTRU A EXPLORA RESURSELE EDUCAȚIONALE DESCHISE CREATE ÎN CADRUL PROIECTULUI VIZITAȚI:</a:t>
            </a:r>
          </a:p>
          <a:p>
            <a:pPr algn="l">
              <a:lnSpc>
                <a:spcPts val="4367"/>
              </a:lnSpc>
            </a:pPr>
            <a:endParaRPr lang="en-US" sz="4502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l">
              <a:lnSpc>
                <a:spcPts val="4367"/>
              </a:lnSpc>
            </a:pPr>
            <a:r>
              <a:rPr lang="en-US" sz="4502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 HTTPS://AMTAP.MD/RO/TEIDCIPEI/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0705">
            <a:off x="1423346" y="-1948290"/>
            <a:ext cx="15441309" cy="6543255"/>
          </a:xfrm>
          <a:custGeom>
            <a:avLst/>
            <a:gdLst/>
            <a:ahLst/>
            <a:cxnLst/>
            <a:rect l="l" t="t" r="r" b="b"/>
            <a:pathLst>
              <a:path w="15441309" h="6543255">
                <a:moveTo>
                  <a:pt x="0" y="0"/>
                </a:moveTo>
                <a:lnTo>
                  <a:pt x="15441308" y="0"/>
                </a:lnTo>
                <a:lnTo>
                  <a:pt x="15441308" y="6543255"/>
                </a:lnTo>
                <a:lnTo>
                  <a:pt x="0" y="6543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42767" y="5889324"/>
            <a:ext cx="4335389" cy="1265807"/>
          </a:xfrm>
          <a:custGeom>
            <a:avLst/>
            <a:gdLst/>
            <a:ahLst/>
            <a:cxnLst/>
            <a:rect l="l" t="t" r="r" b="b"/>
            <a:pathLst>
              <a:path w="4335389" h="1265807">
                <a:moveTo>
                  <a:pt x="0" y="0"/>
                </a:moveTo>
                <a:lnTo>
                  <a:pt x="4335389" y="0"/>
                </a:lnTo>
                <a:lnTo>
                  <a:pt x="4335389" y="1265807"/>
                </a:lnTo>
                <a:lnTo>
                  <a:pt x="0" y="12658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21043" y="3797747"/>
            <a:ext cx="9445915" cy="99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5"/>
              </a:lnSpc>
            </a:pPr>
            <a:r>
              <a:rPr lang="en-US" sz="7139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VĂ MULȚUMESC!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60997" y="8911970"/>
            <a:ext cx="4966006" cy="346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8"/>
              </a:lnSpc>
            </a:pPr>
            <a:r>
              <a:rPr lang="en-US" sz="2400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hello@reallygreatsite.com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4366" y="-1968064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2" y="0"/>
                </a:lnTo>
                <a:lnTo>
                  <a:pt x="12760102" y="5407093"/>
                </a:lnTo>
                <a:lnTo>
                  <a:pt x="0" y="5407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08865" y="0"/>
            <a:ext cx="8089159" cy="10679510"/>
            <a:chOff x="0" y="0"/>
            <a:chExt cx="2130478" cy="28127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30478" cy="2812710"/>
            </a:xfrm>
            <a:custGeom>
              <a:avLst/>
              <a:gdLst/>
              <a:ahLst/>
              <a:cxnLst/>
              <a:rect l="l" t="t" r="r" b="b"/>
              <a:pathLst>
                <a:path w="2130478" h="2812710">
                  <a:moveTo>
                    <a:pt x="0" y="0"/>
                  </a:moveTo>
                  <a:lnTo>
                    <a:pt x="2130478" y="0"/>
                  </a:lnTo>
                  <a:lnTo>
                    <a:pt x="2130478" y="2812710"/>
                  </a:lnTo>
                  <a:lnTo>
                    <a:pt x="0" y="2812710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130478" cy="2869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431877" y="6332344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2" y="0"/>
                </a:lnTo>
                <a:lnTo>
                  <a:pt x="12760102" y="5407093"/>
                </a:lnTo>
                <a:lnTo>
                  <a:pt x="0" y="5407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1715" y="3439029"/>
            <a:ext cx="6482489" cy="2893314"/>
          </a:xfrm>
          <a:custGeom>
            <a:avLst/>
            <a:gdLst/>
            <a:ahLst/>
            <a:cxnLst/>
            <a:rect l="l" t="t" r="r" b="b"/>
            <a:pathLst>
              <a:path w="6482489" h="2893314">
                <a:moveTo>
                  <a:pt x="0" y="0"/>
                </a:moveTo>
                <a:lnTo>
                  <a:pt x="6482489" y="0"/>
                </a:lnTo>
                <a:lnTo>
                  <a:pt x="6482489" y="2893315"/>
                </a:lnTo>
                <a:lnTo>
                  <a:pt x="0" y="2893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159298" y="1323257"/>
            <a:ext cx="8403819" cy="83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1"/>
              </a:lnSpc>
            </a:pPr>
            <a:r>
              <a:rPr lang="en-US" sz="5939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CONȚINUT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99137" y="3372354"/>
            <a:ext cx="9060163" cy="336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972" lvl="1" indent="-228986" algn="l">
              <a:lnSpc>
                <a:spcPts val="2969"/>
              </a:lnSpc>
              <a:buAutoNum type="arabicPeriod"/>
            </a:pPr>
            <a:r>
              <a:rPr lang="en-US" sz="2121" spc="106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 Inovația educațională și scopul proiectului</a:t>
            </a:r>
          </a:p>
          <a:p>
            <a:pPr marL="457972" lvl="1" indent="-228986" algn="l">
              <a:lnSpc>
                <a:spcPts val="2969"/>
              </a:lnSpc>
              <a:buAutoNum type="arabicPeriod"/>
            </a:pPr>
            <a:r>
              <a:rPr lang="en-US" sz="2121" spc="106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Cadrul teoretic și metodologic: Un model integrat: Cercetare – Inovare – Diseminare</a:t>
            </a:r>
          </a:p>
          <a:p>
            <a:pPr marL="457972" lvl="1" indent="-228986" algn="l">
              <a:lnSpc>
                <a:spcPts val="2969"/>
              </a:lnSpc>
              <a:buAutoNum type="arabicPeriod"/>
            </a:pPr>
            <a:r>
              <a:rPr lang="en-US" sz="2121" spc="106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Practici inovative  : Abordări metodologice și instrumente relevante</a:t>
            </a:r>
          </a:p>
          <a:p>
            <a:pPr marL="457972" lvl="1" indent="-228986" algn="l">
              <a:lnSpc>
                <a:spcPts val="2969"/>
              </a:lnSpc>
              <a:buAutoNum type="arabicPeriod"/>
            </a:pPr>
            <a:r>
              <a:rPr lang="en-US" sz="2121" spc="106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Studiu de caz</a:t>
            </a:r>
          </a:p>
          <a:p>
            <a:pPr marL="457972" lvl="1" indent="-228986" algn="l">
              <a:lnSpc>
                <a:spcPts val="2969"/>
              </a:lnSpc>
              <a:buAutoNum type="arabicPeriod"/>
            </a:pPr>
            <a:r>
              <a:rPr lang="en-US" sz="2121" spc="106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Rezultate și Impact: Măsurabil și calitativ</a:t>
            </a:r>
          </a:p>
          <a:p>
            <a:pPr marL="457972" lvl="1" indent="-228986" algn="l">
              <a:lnSpc>
                <a:spcPts val="2969"/>
              </a:lnSpc>
              <a:buAutoNum type="arabicPeriod"/>
            </a:pPr>
            <a:r>
              <a:rPr lang="en-US" sz="2121" spc="106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Lecții Învățate și Recomandări</a:t>
            </a:r>
          </a:p>
          <a:p>
            <a:pPr algn="l">
              <a:lnSpc>
                <a:spcPts val="2969"/>
              </a:lnSpc>
              <a:spcBef>
                <a:spcPct val="0"/>
              </a:spcBef>
            </a:pPr>
            <a:endParaRPr lang="en-US" sz="2121" spc="106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86204" y="6250419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259300" y="-392510"/>
            <a:ext cx="1437565" cy="1107202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25530" y="1095375"/>
            <a:ext cx="12765895" cy="1318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</a:pPr>
            <a:r>
              <a:rPr lang="en-US" sz="5039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INOVAȚIA EDUCAȚIONALĂ ȘI</a:t>
            </a:r>
          </a:p>
          <a:p>
            <a:pPr algn="ctr">
              <a:lnSpc>
                <a:spcPts val="4888"/>
              </a:lnSpc>
            </a:pPr>
            <a:r>
              <a:rPr lang="en-US" sz="5039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 SCOPUL PROIECTULUI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6601" y="2823039"/>
            <a:ext cx="14443751" cy="701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7021" lvl="1" indent="-288511" algn="l">
              <a:lnSpc>
                <a:spcPts val="3741"/>
              </a:lnSpc>
              <a:buFont typeface="Arial"/>
              <a:buChar char="•"/>
            </a:pPr>
            <a:r>
              <a:rPr lang="en-US" sz="2672" spc="133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Societatea contemporană generează inovaţii numeroase şi variate, pe diverse planuri (sociologic, pedagogic, economic, tehnic). Inovaţiile din învăţământ reprezintă un proces deosebit de complex ce presupune dezvoltare, schimbare, reformă, modernizare, perfecţionare.</a:t>
            </a:r>
          </a:p>
          <a:p>
            <a:pPr algn="l">
              <a:lnSpc>
                <a:spcPts val="3741"/>
              </a:lnSpc>
            </a:pPr>
            <a:endParaRPr lang="en-US" sz="2672" spc="133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marL="577021" lvl="1" indent="-288511" algn="l">
              <a:lnSpc>
                <a:spcPts val="3741"/>
              </a:lnSpc>
              <a:buFont typeface="Arial"/>
              <a:buChar char="•"/>
            </a:pPr>
            <a:r>
              <a:rPr lang="en-US" sz="2672" spc="133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Cum transformăm predarea unor discipline teoretice, precum cele despre identitate și cultură europeană, într-o experiență formativă practică, relevantă și de impact?</a:t>
            </a:r>
          </a:p>
          <a:p>
            <a:pPr algn="l">
              <a:lnSpc>
                <a:spcPts val="3741"/>
              </a:lnSpc>
            </a:pPr>
            <a:endParaRPr lang="en-US" sz="2672" spc="133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marL="577021" lvl="1" indent="-288511" algn="l">
              <a:lnSpc>
                <a:spcPts val="3741"/>
              </a:lnSpc>
              <a:buFont typeface="Arial"/>
              <a:buChar char="•"/>
            </a:pPr>
            <a:r>
              <a:rPr lang="en-US" sz="2672" b="1" spc="133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Scopul Proiectului TEIDCIPEI</a:t>
            </a:r>
            <a:r>
              <a:rPr lang="en-US" sz="2672" spc="133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este să consolideze rolul cercetării și predării în dezvoltarea identității culturale europene la studenții din domeniul artelor, precum și pregătirea tinerilor artiști pentru viața profesională și pentru o implicare activă în dezvoltarea societății în contextul integrării europene.</a:t>
            </a:r>
          </a:p>
          <a:p>
            <a:pPr algn="l">
              <a:lnSpc>
                <a:spcPts val="3741"/>
              </a:lnSpc>
            </a:pPr>
            <a:endParaRPr lang="en-US" sz="2672" spc="133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l">
              <a:lnSpc>
                <a:spcPts val="3741"/>
              </a:lnSpc>
              <a:spcBef>
                <a:spcPct val="0"/>
              </a:spcBef>
            </a:pPr>
            <a:endParaRPr lang="en-US" sz="2672" spc="133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5008">
            <a:off x="9950507" y="7177426"/>
            <a:ext cx="12701350" cy="5382197"/>
          </a:xfrm>
          <a:custGeom>
            <a:avLst/>
            <a:gdLst/>
            <a:ahLst/>
            <a:cxnLst/>
            <a:rect l="l" t="t" r="r" b="b"/>
            <a:pathLst>
              <a:path w="12701350" h="5382197">
                <a:moveTo>
                  <a:pt x="0" y="0"/>
                </a:moveTo>
                <a:lnTo>
                  <a:pt x="12701350" y="0"/>
                </a:lnTo>
                <a:lnTo>
                  <a:pt x="12701350" y="5382197"/>
                </a:lnTo>
                <a:lnTo>
                  <a:pt x="0" y="538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392510"/>
            <a:ext cx="2222584" cy="11072020"/>
            <a:chOff x="0" y="0"/>
            <a:chExt cx="585372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5372" cy="2916088"/>
            </a:xfrm>
            <a:custGeom>
              <a:avLst/>
              <a:gdLst/>
              <a:ahLst/>
              <a:cxnLst/>
              <a:rect l="l" t="t" r="r" b="b"/>
              <a:pathLst>
                <a:path w="585372" h="2916088">
                  <a:moveTo>
                    <a:pt x="0" y="0"/>
                  </a:moveTo>
                  <a:lnTo>
                    <a:pt x="585372" y="0"/>
                  </a:lnTo>
                  <a:lnTo>
                    <a:pt x="585372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585372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170748" y="1028700"/>
            <a:ext cx="333375" cy="333375"/>
            <a:chOff x="0" y="0"/>
            <a:chExt cx="87802" cy="878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802" cy="87802"/>
            </a:xfrm>
            <a:custGeom>
              <a:avLst/>
              <a:gdLst/>
              <a:ahLst/>
              <a:cxnLst/>
              <a:rect l="l" t="t" r="r" b="b"/>
              <a:pathLst>
                <a:path w="87802" h="87802">
                  <a:moveTo>
                    <a:pt x="0" y="0"/>
                  </a:moveTo>
                  <a:lnTo>
                    <a:pt x="87802" y="0"/>
                  </a:lnTo>
                  <a:lnTo>
                    <a:pt x="87802" y="87802"/>
                  </a:lnTo>
                  <a:lnTo>
                    <a:pt x="0" y="87802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7802" cy="144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626237" y="862012"/>
            <a:ext cx="333375" cy="333375"/>
            <a:chOff x="0" y="0"/>
            <a:chExt cx="87802" cy="878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802" cy="87802"/>
            </a:xfrm>
            <a:custGeom>
              <a:avLst/>
              <a:gdLst/>
              <a:ahLst/>
              <a:cxnLst/>
              <a:rect l="l" t="t" r="r" b="b"/>
              <a:pathLst>
                <a:path w="87802" h="87802">
                  <a:moveTo>
                    <a:pt x="0" y="0"/>
                  </a:moveTo>
                  <a:lnTo>
                    <a:pt x="87802" y="0"/>
                  </a:lnTo>
                  <a:lnTo>
                    <a:pt x="87802" y="87802"/>
                  </a:lnTo>
                  <a:lnTo>
                    <a:pt x="0" y="87802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7802" cy="144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468336" y="3612297"/>
            <a:ext cx="333375" cy="333375"/>
            <a:chOff x="0" y="0"/>
            <a:chExt cx="87802" cy="878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7802" cy="87802"/>
            </a:xfrm>
            <a:custGeom>
              <a:avLst/>
              <a:gdLst/>
              <a:ahLst/>
              <a:cxnLst/>
              <a:rect l="l" t="t" r="r" b="b"/>
              <a:pathLst>
                <a:path w="87802" h="87802">
                  <a:moveTo>
                    <a:pt x="0" y="0"/>
                  </a:moveTo>
                  <a:lnTo>
                    <a:pt x="87802" y="0"/>
                  </a:lnTo>
                  <a:lnTo>
                    <a:pt x="87802" y="87802"/>
                  </a:lnTo>
                  <a:lnTo>
                    <a:pt x="0" y="87802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7802" cy="144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337435" y="6393913"/>
            <a:ext cx="11502574" cy="262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9"/>
              </a:lnSpc>
            </a:pPr>
            <a:r>
              <a:rPr lang="en-US" sz="4339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CADRUL TEORETIC ȘI METODOLOGIC:</a:t>
            </a:r>
          </a:p>
          <a:p>
            <a:pPr algn="l">
              <a:lnSpc>
                <a:spcPts val="4209"/>
              </a:lnSpc>
            </a:pPr>
            <a:endParaRPr lang="en-US" sz="4339" b="1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l">
              <a:lnSpc>
                <a:spcPts val="3530"/>
              </a:lnSpc>
            </a:pPr>
            <a:r>
              <a:rPr lang="en-US" sz="3639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 MODELUL INTEGRAT R-D-D</a:t>
            </a:r>
          </a:p>
          <a:p>
            <a:pPr algn="l">
              <a:lnSpc>
                <a:spcPts val="7701"/>
              </a:lnSpc>
            </a:pPr>
            <a:endParaRPr lang="en-US" sz="3639" b="1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337435" y="8053849"/>
            <a:ext cx="9861073" cy="66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1"/>
              </a:lnSpc>
              <a:spcBef>
                <a:spcPct val="0"/>
              </a:spcBef>
            </a:pPr>
            <a:r>
              <a:rPr lang="en-US" sz="3701" spc="88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RESEARCH-DEVELOPMENT-DIFFUSION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54466" y="569669"/>
            <a:ext cx="5465295" cy="360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3"/>
              </a:lnSpc>
            </a:pPr>
            <a:r>
              <a:rPr lang="en-US" sz="2274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</a:p>
          <a:p>
            <a:pPr algn="just">
              <a:lnSpc>
                <a:spcPts val="3183"/>
              </a:lnSpc>
            </a:pPr>
            <a:r>
              <a:rPr lang="en-US" sz="2274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CERCETARE:</a:t>
            </a:r>
            <a:r>
              <a:rPr lang="en-US" sz="2274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</a:p>
          <a:p>
            <a:pPr algn="just">
              <a:lnSpc>
                <a:spcPts val="3183"/>
              </a:lnSpc>
            </a:pPr>
            <a:r>
              <a:rPr lang="en-US" sz="2274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25 de participări la conferințe științifice internaționale în Republica Moldova, România, Germania, Turcia, cu prezentări și   14 articole științifice publicate la tematica proiectului</a:t>
            </a:r>
          </a:p>
          <a:p>
            <a:pPr algn="just">
              <a:lnSpc>
                <a:spcPts val="3183"/>
              </a:lnSpc>
            </a:pPr>
            <a:endParaRPr lang="en-US" sz="2274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just">
              <a:lnSpc>
                <a:spcPts val="3183"/>
              </a:lnSpc>
              <a:spcBef>
                <a:spcPct val="0"/>
              </a:spcBef>
            </a:pPr>
            <a:endParaRPr lang="en-US" sz="2274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280962" y="814387"/>
            <a:ext cx="4978338" cy="1944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  <a:spcBef>
                <a:spcPct val="0"/>
              </a:spcBef>
            </a:pPr>
            <a:r>
              <a:rPr lang="en-US" sz="2196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DEZVOLTARE: </a:t>
            </a:r>
          </a:p>
          <a:p>
            <a:pPr algn="l">
              <a:lnSpc>
                <a:spcPts val="3075"/>
              </a:lnSpc>
              <a:spcBef>
                <a:spcPct val="0"/>
              </a:spcBef>
            </a:pPr>
            <a:r>
              <a:rPr lang="en-US" sz="2196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Am creat și modernizat un modul interdisciplinar din 3 cursuri, cu curriculumuri revizuite, materiale digitale și resurse educaționale deschise (OER).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44000" y="3564672"/>
            <a:ext cx="7408386" cy="2613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4"/>
              </a:lnSpc>
            </a:pPr>
            <a:r>
              <a:rPr lang="en-US" sz="2488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DISEMINARE:</a:t>
            </a:r>
            <a:r>
              <a:rPr lang="en-US" sz="2488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</a:p>
          <a:p>
            <a:pPr algn="l">
              <a:lnSpc>
                <a:spcPts val="3484"/>
              </a:lnSpc>
            </a:pPr>
            <a:r>
              <a:rPr lang="en-US" sz="2488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Diseminarea s-a realizat prin evenimente științifice, workshopuri, resurse educaționale deschise ( 3 curriculum-uri inovative în limba romană și engleză)  și platforme digitale</a:t>
            </a:r>
          </a:p>
          <a:p>
            <a:pPr algn="l">
              <a:lnSpc>
                <a:spcPts val="3484"/>
              </a:lnSpc>
              <a:spcBef>
                <a:spcPct val="0"/>
              </a:spcBef>
            </a:pPr>
            <a:endParaRPr lang="en-US" sz="2488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65348" flipH="1">
            <a:off x="-1362223" y="-2212276"/>
            <a:ext cx="10441422" cy="4424552"/>
          </a:xfrm>
          <a:custGeom>
            <a:avLst/>
            <a:gdLst/>
            <a:ahLst/>
            <a:cxnLst/>
            <a:rect l="l" t="t" r="r" b="b"/>
            <a:pathLst>
              <a:path w="10441422" h="4424552">
                <a:moveTo>
                  <a:pt x="10441421" y="0"/>
                </a:moveTo>
                <a:lnTo>
                  <a:pt x="0" y="0"/>
                </a:lnTo>
                <a:lnTo>
                  <a:pt x="0" y="4424552"/>
                </a:lnTo>
                <a:lnTo>
                  <a:pt x="10441421" y="4424552"/>
                </a:lnTo>
                <a:lnTo>
                  <a:pt x="1044142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50927">
            <a:off x="5486162" y="7645079"/>
            <a:ext cx="7735476" cy="4631616"/>
          </a:xfrm>
          <a:custGeom>
            <a:avLst/>
            <a:gdLst/>
            <a:ahLst/>
            <a:cxnLst/>
            <a:rect l="l" t="t" r="r" b="b"/>
            <a:pathLst>
              <a:path w="7735476" h="4631616">
                <a:moveTo>
                  <a:pt x="0" y="0"/>
                </a:moveTo>
                <a:lnTo>
                  <a:pt x="7735475" y="0"/>
                </a:lnTo>
                <a:lnTo>
                  <a:pt x="7735475" y="4631616"/>
                </a:lnTo>
                <a:lnTo>
                  <a:pt x="0" y="4631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821802" y="832953"/>
            <a:ext cx="7891417" cy="9617592"/>
            <a:chOff x="0" y="0"/>
            <a:chExt cx="2078398" cy="25330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8398" cy="2533029"/>
            </a:xfrm>
            <a:custGeom>
              <a:avLst/>
              <a:gdLst/>
              <a:ahLst/>
              <a:cxnLst/>
              <a:rect l="l" t="t" r="r" b="b"/>
              <a:pathLst>
                <a:path w="2078398" h="2533029">
                  <a:moveTo>
                    <a:pt x="0" y="0"/>
                  </a:moveTo>
                  <a:lnTo>
                    <a:pt x="2078398" y="0"/>
                  </a:lnTo>
                  <a:lnTo>
                    <a:pt x="2078398" y="2533029"/>
                  </a:lnTo>
                  <a:lnTo>
                    <a:pt x="0" y="2533029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078398" cy="2590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659887"/>
            <a:ext cx="9445915" cy="141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3639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PRACTICI INOVATIVE: ABORDĂRI METODOLOGICE ȘI INSTRUMENTE RELEVANTE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2560" y="3146363"/>
            <a:ext cx="9762055" cy="797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1"/>
              </a:lnSpc>
            </a:pPr>
            <a:r>
              <a:rPr lang="en-US" sz="2372" spc="118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.</a:t>
            </a:r>
          </a:p>
          <a:p>
            <a:pPr algn="l">
              <a:lnSpc>
                <a:spcPts val="3321"/>
              </a:lnSpc>
            </a:pPr>
            <a:r>
              <a:rPr lang="en-US" sz="2372" b="1" spc="118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Metodologii aplicate:</a:t>
            </a:r>
          </a:p>
          <a:p>
            <a:pPr marL="512238" lvl="1" indent="-256119" algn="l">
              <a:lnSpc>
                <a:spcPts val="3321"/>
              </a:lnSpc>
              <a:buFont typeface="Arial"/>
              <a:buChar char="•"/>
            </a:pPr>
            <a:r>
              <a:rPr lang="en-US" sz="2372" spc="118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Învățare bazată pe proiecte: Studenții  realizează proiecte creative care explorează identitatea culturală</a:t>
            </a:r>
          </a:p>
          <a:p>
            <a:pPr marL="512238" lvl="1" indent="-256119" algn="l">
              <a:lnSpc>
                <a:spcPts val="3321"/>
              </a:lnSpc>
              <a:buFont typeface="Arial"/>
              <a:buChar char="•"/>
            </a:pPr>
            <a:r>
              <a:rPr lang="en-US" sz="2372" spc="118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Studii de caz și simulări din sfera artelor și politicilor culturale</a:t>
            </a:r>
          </a:p>
          <a:p>
            <a:pPr marL="512238" lvl="1" indent="-256119" algn="l">
              <a:lnSpc>
                <a:spcPts val="3321"/>
              </a:lnSpc>
              <a:buFont typeface="Arial"/>
              <a:buChar char="•"/>
            </a:pPr>
            <a:r>
              <a:rPr lang="en-US" sz="2372" spc="118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Predare în format hibrid, asigurând accesibilitate pentru toți studenții</a:t>
            </a:r>
          </a:p>
          <a:p>
            <a:pPr marL="512238" lvl="1" indent="-256119" algn="l">
              <a:lnSpc>
                <a:spcPts val="3321"/>
              </a:lnSpc>
              <a:buFont typeface="Arial"/>
              <a:buChar char="•"/>
            </a:pPr>
            <a:r>
              <a:rPr lang="en-US" sz="2372" spc="118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Resurse educaționale deschise (OER)</a:t>
            </a:r>
          </a:p>
          <a:p>
            <a:pPr algn="l">
              <a:lnSpc>
                <a:spcPts val="3321"/>
              </a:lnSpc>
            </a:pPr>
            <a:endParaRPr lang="en-US" sz="2372" spc="118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l">
              <a:lnSpc>
                <a:spcPts val="3321"/>
              </a:lnSpc>
            </a:pPr>
            <a:r>
              <a:rPr lang="en-US" sz="2372" b="1" spc="118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Instrumente digitale integrate:</a:t>
            </a:r>
          </a:p>
          <a:p>
            <a:pPr marL="512238" lvl="1" indent="-256119" algn="l">
              <a:lnSpc>
                <a:spcPts val="3321"/>
              </a:lnSpc>
              <a:buFont typeface="Arial"/>
              <a:buChar char="•"/>
            </a:pPr>
            <a:r>
              <a:rPr lang="en-US" sz="2372" spc="118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Google Classroom – managementul cursului</a:t>
            </a:r>
          </a:p>
          <a:p>
            <a:pPr marL="512238" lvl="1" indent="-256119" algn="l">
              <a:lnSpc>
                <a:spcPts val="3321"/>
              </a:lnSpc>
              <a:buFont typeface="Arial"/>
              <a:buChar char="•"/>
            </a:pPr>
            <a:r>
              <a:rPr lang="en-US" sz="2372" spc="118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Padlet – brainstorming și prezentarea colectivă a ideilor.</a:t>
            </a:r>
          </a:p>
          <a:p>
            <a:pPr marL="512238" lvl="1" indent="-256119" algn="l">
              <a:lnSpc>
                <a:spcPts val="3321"/>
              </a:lnSpc>
              <a:buFont typeface="Arial"/>
              <a:buChar char="•"/>
            </a:pPr>
            <a:r>
              <a:rPr lang="en-US" sz="2372" spc="118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Canva – crearea de materiale vizuale</a:t>
            </a:r>
          </a:p>
          <a:p>
            <a:pPr marL="512238" lvl="1" indent="-256119" algn="l">
              <a:lnSpc>
                <a:spcPts val="3321"/>
              </a:lnSpc>
              <a:buFont typeface="Arial"/>
              <a:buChar char="•"/>
            </a:pPr>
            <a:r>
              <a:rPr lang="en-US" sz="2372" spc="118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Wakelet –  selectarea și organizarea resurselor digitale</a:t>
            </a:r>
          </a:p>
          <a:p>
            <a:pPr algn="l">
              <a:lnSpc>
                <a:spcPts val="3321"/>
              </a:lnSpc>
            </a:pPr>
            <a:r>
              <a:rPr lang="en-US" sz="2372" spc="118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Acestea nu au fost doar „tool-uri”, ci punți către un spațiu de învățare colaborativ și modern.</a:t>
            </a:r>
          </a:p>
          <a:p>
            <a:pPr algn="l">
              <a:lnSpc>
                <a:spcPts val="3321"/>
              </a:lnSpc>
            </a:pPr>
            <a:endParaRPr lang="en-US" sz="2372" spc="118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l">
              <a:lnSpc>
                <a:spcPts val="3321"/>
              </a:lnSpc>
              <a:spcBef>
                <a:spcPct val="0"/>
              </a:spcBef>
            </a:pPr>
            <a:endParaRPr lang="en-US" sz="2372" spc="118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048302" y="2011436"/>
            <a:ext cx="5210998" cy="593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2593" b="1">
                <a:solidFill>
                  <a:srgbClr val="FBFBFB"/>
                </a:solidFill>
                <a:latin typeface="TT Hoves Bold"/>
                <a:ea typeface="TT Hoves Bold"/>
                <a:cs typeface="TT Hoves Bold"/>
                <a:sym typeface="TT Hoves Bold"/>
              </a:rPr>
              <a:t>Modulul Interdisciplinar privind Identitatea Culturală Europeană</a:t>
            </a:r>
          </a:p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2593">
                <a:solidFill>
                  <a:srgbClr val="FBFBFB"/>
                </a:solidFill>
                <a:latin typeface="TT Hoves"/>
                <a:ea typeface="TT Hoves"/>
                <a:cs typeface="TT Hoves"/>
                <a:sym typeface="TT Hoves"/>
              </a:rPr>
              <a:t>Au fost dezvoltate și modernizate trei discipline:</a:t>
            </a:r>
          </a:p>
          <a:p>
            <a:pPr marL="559865" lvl="1" indent="-279933" algn="ctr">
              <a:lnSpc>
                <a:spcPts val="3630"/>
              </a:lnSpc>
              <a:buFont typeface="Arial"/>
              <a:buChar char="•"/>
            </a:pPr>
            <a:r>
              <a:rPr lang="en-US" sz="2593">
                <a:solidFill>
                  <a:srgbClr val="FBFBFB"/>
                </a:solidFill>
                <a:latin typeface="TT Hoves"/>
                <a:ea typeface="TT Hoves"/>
                <a:cs typeface="TT Hoves"/>
                <a:sym typeface="TT Hoves"/>
              </a:rPr>
              <a:t>Psihologia comunicării: identitate în context european (licență, anul II)</a:t>
            </a:r>
          </a:p>
          <a:p>
            <a:pPr marL="559865" lvl="1" indent="-279933" algn="ctr">
              <a:lnSpc>
                <a:spcPts val="3630"/>
              </a:lnSpc>
              <a:buFont typeface="Arial"/>
              <a:buChar char="•"/>
            </a:pPr>
            <a:r>
              <a:rPr lang="en-US" sz="2593">
                <a:solidFill>
                  <a:srgbClr val="FBFBFB"/>
                </a:solidFill>
                <a:latin typeface="TT Hoves"/>
                <a:ea typeface="TT Hoves"/>
                <a:cs typeface="TT Hoves"/>
                <a:sym typeface="TT Hoves"/>
              </a:rPr>
              <a:t>Civilizație europeană și identitate culturală (licență, anul III)</a:t>
            </a:r>
          </a:p>
          <a:p>
            <a:pPr marL="559865" lvl="1" indent="-279933" algn="ctr">
              <a:lnSpc>
                <a:spcPts val="3630"/>
              </a:lnSpc>
              <a:buFont typeface="Arial"/>
              <a:buChar char="•"/>
            </a:pPr>
            <a:r>
              <a:rPr lang="en-US" sz="2593">
                <a:solidFill>
                  <a:srgbClr val="FBFBFB"/>
                </a:solidFill>
                <a:latin typeface="TT Hoves"/>
                <a:ea typeface="TT Hoves"/>
                <a:cs typeface="TT Hoves"/>
                <a:sym typeface="TT Hoves"/>
              </a:rPr>
              <a:t>Curente și sinteze în arta europeană modernă și contemporană (masterat, anul I)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65348" flipH="1">
            <a:off x="-1387843" y="-2212276"/>
            <a:ext cx="10441422" cy="4424552"/>
          </a:xfrm>
          <a:custGeom>
            <a:avLst/>
            <a:gdLst/>
            <a:ahLst/>
            <a:cxnLst/>
            <a:rect l="l" t="t" r="r" b="b"/>
            <a:pathLst>
              <a:path w="10441422" h="4424552">
                <a:moveTo>
                  <a:pt x="10441421" y="0"/>
                </a:moveTo>
                <a:lnTo>
                  <a:pt x="0" y="0"/>
                </a:lnTo>
                <a:lnTo>
                  <a:pt x="0" y="4424552"/>
                </a:lnTo>
                <a:lnTo>
                  <a:pt x="10441421" y="4424552"/>
                </a:lnTo>
                <a:lnTo>
                  <a:pt x="1044142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50927">
            <a:off x="5486162" y="7645079"/>
            <a:ext cx="7735476" cy="4631616"/>
          </a:xfrm>
          <a:custGeom>
            <a:avLst/>
            <a:gdLst/>
            <a:ahLst/>
            <a:cxnLst/>
            <a:rect l="l" t="t" r="r" b="b"/>
            <a:pathLst>
              <a:path w="7735476" h="4631616">
                <a:moveTo>
                  <a:pt x="0" y="0"/>
                </a:moveTo>
                <a:lnTo>
                  <a:pt x="7735475" y="0"/>
                </a:lnTo>
                <a:lnTo>
                  <a:pt x="7735475" y="4631616"/>
                </a:lnTo>
                <a:lnTo>
                  <a:pt x="0" y="4631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06968" y="470684"/>
            <a:ext cx="7891417" cy="9617592"/>
            <a:chOff x="0" y="0"/>
            <a:chExt cx="2078398" cy="25330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8398" cy="2533029"/>
            </a:xfrm>
            <a:custGeom>
              <a:avLst/>
              <a:gdLst/>
              <a:ahLst/>
              <a:cxnLst/>
              <a:rect l="l" t="t" r="r" b="b"/>
              <a:pathLst>
                <a:path w="2078398" h="2533029">
                  <a:moveTo>
                    <a:pt x="0" y="0"/>
                  </a:moveTo>
                  <a:lnTo>
                    <a:pt x="2078398" y="0"/>
                  </a:lnTo>
                  <a:lnTo>
                    <a:pt x="2078398" y="2533029"/>
                  </a:lnTo>
                  <a:lnTo>
                    <a:pt x="0" y="2533029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078398" cy="2590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482543" y="3839955"/>
            <a:ext cx="8128057" cy="4572032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0086527" y="470684"/>
            <a:ext cx="5000029" cy="5141418"/>
          </a:xfrm>
          <a:custGeom>
            <a:avLst/>
            <a:gdLst/>
            <a:ahLst/>
            <a:cxnLst/>
            <a:rect l="l" t="t" r="r" b="b"/>
            <a:pathLst>
              <a:path w="5000029" h="5141418">
                <a:moveTo>
                  <a:pt x="0" y="0"/>
                </a:moveTo>
                <a:lnTo>
                  <a:pt x="5000029" y="0"/>
                </a:lnTo>
                <a:lnTo>
                  <a:pt x="5000029" y="5141418"/>
                </a:lnTo>
                <a:lnTo>
                  <a:pt x="0" y="51414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52677" y="3930042"/>
            <a:ext cx="4235323" cy="6356958"/>
          </a:xfrm>
          <a:custGeom>
            <a:avLst/>
            <a:gdLst/>
            <a:ahLst/>
            <a:cxnLst/>
            <a:rect l="l" t="t" r="r" b="b"/>
            <a:pathLst>
              <a:path w="4235323" h="6356958">
                <a:moveTo>
                  <a:pt x="0" y="0"/>
                </a:moveTo>
                <a:lnTo>
                  <a:pt x="4235323" y="0"/>
                </a:lnTo>
                <a:lnTo>
                  <a:pt x="423532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82543" y="1552473"/>
            <a:ext cx="9992072" cy="192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3"/>
              </a:lnSpc>
            </a:pPr>
            <a:r>
              <a:rPr lang="en-US" sz="3808" b="1" dirty="0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STUDIU DE CAZ: </a:t>
            </a:r>
          </a:p>
          <a:p>
            <a:pPr algn="l">
              <a:lnSpc>
                <a:spcPts val="3693"/>
              </a:lnSpc>
            </a:pPr>
            <a:r>
              <a:rPr lang="en-US" sz="3808" b="1" dirty="0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SARCINI CREATIVE LA DISCIPLINA</a:t>
            </a:r>
          </a:p>
          <a:p>
            <a:pPr algn="l">
              <a:lnSpc>
                <a:spcPts val="3693"/>
              </a:lnSpc>
            </a:pPr>
            <a:r>
              <a:rPr lang="en-US" sz="3808" b="1" i="1" dirty="0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CIVILIZAȚIE EUROPEANĂ ȘI IDENTITATE CULTURALĂ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2560" y="2804551"/>
            <a:ext cx="9762055" cy="1273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1"/>
              </a:lnSpc>
            </a:pPr>
            <a:r>
              <a:rPr lang="en-US" sz="2372" spc="118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.</a:t>
            </a:r>
          </a:p>
          <a:p>
            <a:pPr algn="l">
              <a:lnSpc>
                <a:spcPts val="3321"/>
              </a:lnSpc>
            </a:pPr>
            <a:endParaRPr lang="en-US" sz="2372" spc="118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l">
              <a:lnSpc>
                <a:spcPts val="3321"/>
              </a:lnSpc>
              <a:spcBef>
                <a:spcPct val="0"/>
              </a:spcBef>
            </a:pPr>
            <a:endParaRPr lang="en-US" sz="2372" spc="118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474615" y="7914779"/>
            <a:ext cx="3833308" cy="739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1964" dirty="0">
                <a:solidFill>
                  <a:srgbClr val="343434"/>
                </a:solidFill>
                <a:latin typeface="TT Hoves"/>
                <a:ea typeface="TT Hoves"/>
                <a:cs typeface="TT Hoves"/>
                <a:sym typeface="TT Hoves"/>
              </a:rPr>
              <a:t>POSTERE: EUROPA-  O</a:t>
            </a:r>
          </a:p>
          <a:p>
            <a:pPr algn="ctr">
              <a:lnSpc>
                <a:spcPts val="3192"/>
              </a:lnSpc>
              <a:spcBef>
                <a:spcPct val="0"/>
              </a:spcBef>
            </a:pPr>
            <a:r>
              <a:rPr lang="en-US" sz="2280" dirty="0">
                <a:solidFill>
                  <a:srgbClr val="343434"/>
                </a:solidFill>
                <a:latin typeface="TT Hoves"/>
                <a:ea typeface="TT Hoves"/>
                <a:cs typeface="TT Hoves"/>
                <a:sym typeface="TT Hoves"/>
              </a:rPr>
              <a:t>NOȚIUNE SIMBOLICĂ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0070" y="8772399"/>
            <a:ext cx="6990963" cy="665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88"/>
              </a:lnSpc>
              <a:spcBef>
                <a:spcPct val="0"/>
              </a:spcBef>
            </a:pPr>
            <a:r>
              <a:rPr lang="en-US" sz="3991" dirty="0">
                <a:solidFill>
                  <a:srgbClr val="343434"/>
                </a:solidFill>
                <a:latin typeface="TT Hoves"/>
                <a:ea typeface="TT Hoves"/>
                <a:cs typeface="TT Hoves"/>
                <a:sym typeface="TT Hoves"/>
              </a:rPr>
              <a:t>Video: EUROPA </a:t>
            </a:r>
            <a:r>
              <a:rPr lang="en-US" sz="3991" dirty="0" err="1">
                <a:solidFill>
                  <a:srgbClr val="343434"/>
                </a:solidFill>
                <a:latin typeface="TT Hoves"/>
                <a:ea typeface="TT Hoves"/>
                <a:cs typeface="TT Hoves"/>
                <a:sym typeface="TT Hoves"/>
              </a:rPr>
              <a:t>ești</a:t>
            </a:r>
            <a:r>
              <a:rPr lang="en-US" sz="3991" dirty="0">
                <a:solidFill>
                  <a:srgbClr val="343434"/>
                </a:solidFill>
                <a:latin typeface="TT Hoves"/>
                <a:ea typeface="TT Hoves"/>
                <a:cs typeface="TT Hoves"/>
                <a:sym typeface="TT Hoves"/>
              </a:rPr>
              <a:t> TU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410460">
            <a:off x="1935723" y="-5126712"/>
            <a:ext cx="11976399" cy="7170869"/>
          </a:xfrm>
          <a:custGeom>
            <a:avLst/>
            <a:gdLst/>
            <a:ahLst/>
            <a:cxnLst/>
            <a:rect l="l" t="t" r="r" b="b"/>
            <a:pathLst>
              <a:path w="11976399" h="7170869">
                <a:moveTo>
                  <a:pt x="0" y="0"/>
                </a:moveTo>
                <a:lnTo>
                  <a:pt x="11976399" y="0"/>
                </a:lnTo>
                <a:lnTo>
                  <a:pt x="11976399" y="7170868"/>
                </a:lnTo>
                <a:lnTo>
                  <a:pt x="0" y="7170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377701"/>
            <a:ext cx="5473709" cy="2082845"/>
            <a:chOff x="0" y="0"/>
            <a:chExt cx="1441635" cy="5485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41635" cy="548568"/>
            </a:xfrm>
            <a:custGeom>
              <a:avLst/>
              <a:gdLst/>
              <a:ahLst/>
              <a:cxnLst/>
              <a:rect l="l" t="t" r="r" b="b"/>
              <a:pathLst>
                <a:path w="1441635" h="548568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03308"/>
                  </a:lnTo>
                  <a:cubicBezTo>
                    <a:pt x="1441635" y="528305"/>
                    <a:pt x="1421372" y="548568"/>
                    <a:pt x="1396375" y="548568"/>
                  </a:cubicBezTo>
                  <a:lnTo>
                    <a:pt x="45260" y="548568"/>
                  </a:lnTo>
                  <a:cubicBezTo>
                    <a:pt x="20264" y="548568"/>
                    <a:pt x="0" y="528305"/>
                    <a:pt x="0" y="503308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441635" cy="605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39"/>
                </a:lnSpc>
              </a:pPr>
              <a:r>
                <a:rPr lang="en-US" sz="2599">
                  <a:solidFill>
                    <a:srgbClr val="F2F7FA"/>
                  </a:solidFill>
                  <a:latin typeface="TT Hoves"/>
                  <a:ea typeface="TT Hoves"/>
                  <a:cs typeface="TT Hoves"/>
                  <a:sym typeface="TT Hoves"/>
                </a:rPr>
                <a:t>.</a:t>
              </a:r>
            </a:p>
            <a:p>
              <a:pPr algn="ctr">
                <a:lnSpc>
                  <a:spcPts val="3639"/>
                </a:lnSpc>
              </a:pPr>
              <a:endParaRPr lang="en-US" sz="2599">
                <a:solidFill>
                  <a:srgbClr val="F2F7FA"/>
                </a:solidFill>
                <a:latin typeface="TT Hoves"/>
                <a:ea typeface="TT Hoves"/>
                <a:cs typeface="TT Hoves"/>
                <a:sym typeface="TT Hoves"/>
              </a:endParaRPr>
            </a:p>
            <a:p>
              <a:pPr algn="ctr">
                <a:lnSpc>
                  <a:spcPts val="3639"/>
                </a:lnSpc>
              </a:pPr>
              <a:endParaRPr lang="en-US" sz="2599">
                <a:solidFill>
                  <a:srgbClr val="F2F7FA"/>
                </a:solidFill>
                <a:latin typeface="TT Hoves"/>
                <a:ea typeface="TT Hoves"/>
                <a:cs typeface="TT Hoves"/>
                <a:sym typeface="TT Hove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3655775"/>
            <a:ext cx="5473709" cy="2431846"/>
            <a:chOff x="0" y="0"/>
            <a:chExt cx="1441635" cy="6404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41635" cy="640486"/>
            </a:xfrm>
            <a:custGeom>
              <a:avLst/>
              <a:gdLst/>
              <a:ahLst/>
              <a:cxnLst/>
              <a:rect l="l" t="t" r="r" b="b"/>
              <a:pathLst>
                <a:path w="1441635" h="640486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95226"/>
                  </a:lnTo>
                  <a:cubicBezTo>
                    <a:pt x="1441635" y="620223"/>
                    <a:pt x="1421372" y="640486"/>
                    <a:pt x="1396375" y="640486"/>
                  </a:cubicBezTo>
                  <a:lnTo>
                    <a:pt x="45260" y="640486"/>
                  </a:lnTo>
                  <a:cubicBezTo>
                    <a:pt x="20264" y="640486"/>
                    <a:pt x="0" y="620223"/>
                    <a:pt x="0" y="595226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441635" cy="69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6286752"/>
            <a:ext cx="5473709" cy="2431846"/>
            <a:chOff x="0" y="0"/>
            <a:chExt cx="1441635" cy="6404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41635" cy="640486"/>
            </a:xfrm>
            <a:custGeom>
              <a:avLst/>
              <a:gdLst/>
              <a:ahLst/>
              <a:cxnLst/>
              <a:rect l="l" t="t" r="r" b="b"/>
              <a:pathLst>
                <a:path w="1441635" h="640486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95226"/>
                  </a:lnTo>
                  <a:cubicBezTo>
                    <a:pt x="1441635" y="620223"/>
                    <a:pt x="1421372" y="640486"/>
                    <a:pt x="1396375" y="640486"/>
                  </a:cubicBezTo>
                  <a:lnTo>
                    <a:pt x="45260" y="640486"/>
                  </a:lnTo>
                  <a:cubicBezTo>
                    <a:pt x="20264" y="640486"/>
                    <a:pt x="0" y="620223"/>
                    <a:pt x="0" y="595226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441635" cy="69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785591" y="1028700"/>
            <a:ext cx="5473709" cy="2431846"/>
            <a:chOff x="0" y="0"/>
            <a:chExt cx="1441635" cy="6404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41635" cy="640486"/>
            </a:xfrm>
            <a:custGeom>
              <a:avLst/>
              <a:gdLst/>
              <a:ahLst/>
              <a:cxnLst/>
              <a:rect l="l" t="t" r="r" b="b"/>
              <a:pathLst>
                <a:path w="1441635" h="640486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95226"/>
                  </a:lnTo>
                  <a:cubicBezTo>
                    <a:pt x="1441635" y="620223"/>
                    <a:pt x="1421372" y="640486"/>
                    <a:pt x="1396375" y="640486"/>
                  </a:cubicBezTo>
                  <a:lnTo>
                    <a:pt x="45260" y="640486"/>
                  </a:lnTo>
                  <a:cubicBezTo>
                    <a:pt x="20264" y="640486"/>
                    <a:pt x="0" y="620223"/>
                    <a:pt x="0" y="595226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441635" cy="69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785591" y="3655775"/>
            <a:ext cx="5473709" cy="2431846"/>
            <a:chOff x="0" y="0"/>
            <a:chExt cx="1441635" cy="6404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41635" cy="640486"/>
            </a:xfrm>
            <a:custGeom>
              <a:avLst/>
              <a:gdLst/>
              <a:ahLst/>
              <a:cxnLst/>
              <a:rect l="l" t="t" r="r" b="b"/>
              <a:pathLst>
                <a:path w="1441635" h="640486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95226"/>
                  </a:lnTo>
                  <a:cubicBezTo>
                    <a:pt x="1441635" y="620223"/>
                    <a:pt x="1421372" y="640486"/>
                    <a:pt x="1396375" y="640486"/>
                  </a:cubicBezTo>
                  <a:lnTo>
                    <a:pt x="45260" y="640486"/>
                  </a:lnTo>
                  <a:cubicBezTo>
                    <a:pt x="20264" y="640486"/>
                    <a:pt x="0" y="620223"/>
                    <a:pt x="0" y="595226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441635" cy="69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785591" y="6286752"/>
            <a:ext cx="5473709" cy="2431846"/>
            <a:chOff x="0" y="0"/>
            <a:chExt cx="1441635" cy="6404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41635" cy="640486"/>
            </a:xfrm>
            <a:custGeom>
              <a:avLst/>
              <a:gdLst/>
              <a:ahLst/>
              <a:cxnLst/>
              <a:rect l="l" t="t" r="r" b="b"/>
              <a:pathLst>
                <a:path w="1441635" h="640486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95226"/>
                  </a:lnTo>
                  <a:cubicBezTo>
                    <a:pt x="1441635" y="620223"/>
                    <a:pt x="1421372" y="640486"/>
                    <a:pt x="1396375" y="640486"/>
                  </a:cubicBezTo>
                  <a:lnTo>
                    <a:pt x="45260" y="640486"/>
                  </a:lnTo>
                  <a:cubicBezTo>
                    <a:pt x="20264" y="640486"/>
                    <a:pt x="0" y="620223"/>
                    <a:pt x="0" y="595226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441635" cy="69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63618" y="1973972"/>
            <a:ext cx="908554" cy="889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1"/>
              </a:lnSpc>
            </a:pPr>
            <a:r>
              <a:rPr lang="en-US" sz="6331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85591" y="1789324"/>
            <a:ext cx="1497347" cy="98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6982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4416399"/>
            <a:ext cx="1497347" cy="98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6982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B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85591" y="4416399"/>
            <a:ext cx="1497347" cy="98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6982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E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6502409" y="3980829"/>
            <a:ext cx="5256061" cy="2486069"/>
            <a:chOff x="0" y="0"/>
            <a:chExt cx="7008081" cy="3314759"/>
          </a:xfrm>
        </p:grpSpPr>
        <p:sp>
          <p:nvSpPr>
            <p:cNvPr id="26" name="TextBox 26"/>
            <p:cNvSpPr txBox="1"/>
            <p:nvPr/>
          </p:nvSpPr>
          <p:spPr>
            <a:xfrm>
              <a:off x="0" y="38100"/>
              <a:ext cx="7008081" cy="2775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39"/>
                </a:lnSpc>
              </a:pPr>
              <a:r>
                <a:rPr lang="en-US" sz="3958" b="1">
                  <a:solidFill>
                    <a:srgbClr val="343434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REZULTATE ȘI IMPACT</a:t>
              </a:r>
            </a:p>
            <a:p>
              <a:pPr algn="ctr">
                <a:lnSpc>
                  <a:spcPts val="5188"/>
                </a:lnSpc>
              </a:pPr>
              <a:endParaRPr lang="en-US" sz="3958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endParaRPr>
            </a:p>
            <a:p>
              <a:pPr algn="ctr">
                <a:lnSpc>
                  <a:spcPts val="3068"/>
                </a:lnSpc>
              </a:pPr>
              <a:endParaRPr lang="en-US" sz="3958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752638"/>
              <a:ext cx="7008081" cy="562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3157626" y="1301411"/>
            <a:ext cx="3869196" cy="2268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00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Studenții au dezvoltat o înțelegere mai profundă și personală a valorilor europene.</a:t>
            </a:r>
          </a:p>
          <a:p>
            <a:pPr algn="just">
              <a:lnSpc>
                <a:spcPts val="2240"/>
              </a:lnSpc>
            </a:pPr>
            <a:endParaRPr lang="en-US" sz="2000" spc="100">
              <a:solidFill>
                <a:srgbClr val="F2F7FA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just">
              <a:lnSpc>
                <a:spcPts val="2240"/>
              </a:lnSpc>
            </a:pPr>
            <a:endParaRPr lang="en-US" sz="2000" spc="100">
              <a:solidFill>
                <a:srgbClr val="F2F7FA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just">
              <a:lnSpc>
                <a:spcPts val="2240"/>
              </a:lnSpc>
              <a:spcBef>
                <a:spcPct val="0"/>
              </a:spcBef>
            </a:pPr>
            <a:endParaRPr lang="en-US" sz="2000" spc="100">
              <a:solidFill>
                <a:srgbClr val="F2F7FA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272172" y="4105254"/>
            <a:ext cx="4230238" cy="1466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 spc="109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   3 cursuri modernizate și disponibile ca Resurse Educaționale Deschise.</a:t>
            </a:r>
          </a:p>
          <a:p>
            <a:pPr algn="just">
              <a:lnSpc>
                <a:spcPts val="2240"/>
              </a:lnSpc>
              <a:spcBef>
                <a:spcPct val="0"/>
              </a:spcBef>
            </a:pPr>
            <a:endParaRPr lang="en-US" sz="2199" spc="109">
              <a:solidFill>
                <a:srgbClr val="F2F7FA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282938" y="3939836"/>
            <a:ext cx="3587842" cy="178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00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Cadrele didactice și-au îmbogățit arsenalul metodologic cu tehnici interactive.</a:t>
            </a:r>
          </a:p>
          <a:p>
            <a:pPr algn="just">
              <a:lnSpc>
                <a:spcPts val="2800"/>
              </a:lnSpc>
              <a:spcBef>
                <a:spcPct val="0"/>
              </a:spcBef>
            </a:pPr>
            <a:endParaRPr lang="en-US" sz="2000" spc="100">
              <a:solidFill>
                <a:srgbClr val="F2F7FA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28700" y="7043474"/>
            <a:ext cx="1497347" cy="98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6982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C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785591" y="7043474"/>
            <a:ext cx="1497347" cy="98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6982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F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526047" y="6651684"/>
            <a:ext cx="3587842" cy="1617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spc="114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2 workshopuri naționale cu factori de decizie din domeniul culturii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282938" y="6390699"/>
            <a:ext cx="3587842" cy="213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 spc="100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S-a creat un dialog real între mediul academic și cel administrativ, aducând discuția despre politici culturale europene în spațiul public.</a:t>
            </a:r>
          </a:p>
        </p:txBody>
      </p:sp>
      <p:sp>
        <p:nvSpPr>
          <p:cNvPr id="35" name="AutoShape 35"/>
          <p:cNvSpPr/>
          <p:nvPr/>
        </p:nvSpPr>
        <p:spPr>
          <a:xfrm flipV="1">
            <a:off x="6502409" y="2244623"/>
            <a:ext cx="5283182" cy="174501"/>
          </a:xfrm>
          <a:prstGeom prst="line">
            <a:avLst/>
          </a:prstGeom>
          <a:ln w="19050" cap="flat">
            <a:solidFill>
              <a:srgbClr val="164B82"/>
            </a:solidFill>
            <a:prstDash val="sysDash"/>
            <a:headEnd type="oval" w="lg" len="lg"/>
            <a:tailEnd type="oval" w="lg" len="lg"/>
          </a:ln>
        </p:spPr>
      </p:sp>
      <p:sp>
        <p:nvSpPr>
          <p:cNvPr id="36" name="AutoShape 36"/>
          <p:cNvSpPr/>
          <p:nvPr/>
        </p:nvSpPr>
        <p:spPr>
          <a:xfrm>
            <a:off x="6502409" y="7496097"/>
            <a:ext cx="5098453" cy="6579"/>
          </a:xfrm>
          <a:prstGeom prst="line">
            <a:avLst/>
          </a:prstGeom>
          <a:ln w="19050" cap="flat">
            <a:solidFill>
              <a:srgbClr val="164B82"/>
            </a:solidFill>
            <a:prstDash val="sysDash"/>
            <a:headEnd type="oval" w="lg" len="lg"/>
            <a:tailEnd type="oval" w="lg" len="lg"/>
          </a:ln>
        </p:spPr>
      </p:sp>
      <p:sp>
        <p:nvSpPr>
          <p:cNvPr id="37" name="AutoShape 37"/>
          <p:cNvSpPr/>
          <p:nvPr/>
        </p:nvSpPr>
        <p:spPr>
          <a:xfrm>
            <a:off x="6502409" y="4871699"/>
            <a:ext cx="446710" cy="0"/>
          </a:xfrm>
          <a:prstGeom prst="line">
            <a:avLst/>
          </a:prstGeom>
          <a:ln w="19050" cap="flat">
            <a:solidFill>
              <a:srgbClr val="164B82"/>
            </a:solidFill>
            <a:prstDash val="sysDash"/>
            <a:headEnd type="oval" w="lg" len="lg"/>
            <a:tailEnd type="oval" w="lg" len="lg"/>
          </a:ln>
        </p:spPr>
      </p:sp>
      <p:sp>
        <p:nvSpPr>
          <p:cNvPr id="38" name="AutoShape 38"/>
          <p:cNvSpPr/>
          <p:nvPr/>
        </p:nvSpPr>
        <p:spPr>
          <a:xfrm flipV="1">
            <a:off x="11338881" y="4871699"/>
            <a:ext cx="556730" cy="0"/>
          </a:xfrm>
          <a:prstGeom prst="line">
            <a:avLst/>
          </a:prstGeom>
          <a:ln w="19050" cap="flat">
            <a:solidFill>
              <a:srgbClr val="164B82"/>
            </a:solidFill>
            <a:prstDash val="sysDash"/>
            <a:headEnd type="oval" w="lg" len="lg"/>
            <a:tailEnd type="oval" w="lg" len="lg"/>
          </a:ln>
        </p:spPr>
      </p:sp>
      <p:sp>
        <p:nvSpPr>
          <p:cNvPr id="39" name="TextBox 39"/>
          <p:cNvSpPr txBox="1"/>
          <p:nvPr/>
        </p:nvSpPr>
        <p:spPr>
          <a:xfrm>
            <a:off x="2241656" y="1893718"/>
            <a:ext cx="4397557" cy="1442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4"/>
              </a:lnSpc>
            </a:pPr>
            <a:r>
              <a:rPr lang="en-US" sz="2088">
                <a:solidFill>
                  <a:srgbClr val="F2F7FA"/>
                </a:solidFill>
                <a:latin typeface="TT Hoves"/>
                <a:ea typeface="TT Hoves"/>
                <a:cs typeface="TT Hoves"/>
                <a:sym typeface="TT Hoves"/>
              </a:rPr>
              <a:t>Peste 600 de beneficiari direcți (studenți, cadre didactice, artiști, factori de decizie).</a:t>
            </a:r>
          </a:p>
          <a:p>
            <a:pPr algn="ctr">
              <a:lnSpc>
                <a:spcPts val="2924"/>
              </a:lnSpc>
              <a:spcBef>
                <a:spcPct val="0"/>
              </a:spcBef>
            </a:pPr>
            <a:endParaRPr lang="en-US" sz="2088">
              <a:solidFill>
                <a:srgbClr val="F2F7FA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89023" y="-2444319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12760103" y="0"/>
                </a:moveTo>
                <a:lnTo>
                  <a:pt x="0" y="0"/>
                </a:lnTo>
                <a:lnTo>
                  <a:pt x="0" y="5407093"/>
                </a:lnTo>
                <a:lnTo>
                  <a:pt x="12760103" y="5407093"/>
                </a:lnTo>
                <a:lnTo>
                  <a:pt x="1276010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786060" y="-392510"/>
            <a:ext cx="6667753" cy="11072020"/>
            <a:chOff x="0" y="0"/>
            <a:chExt cx="175611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6116" cy="2916088"/>
            </a:xfrm>
            <a:custGeom>
              <a:avLst/>
              <a:gdLst/>
              <a:ahLst/>
              <a:cxnLst/>
              <a:rect l="l" t="t" r="r" b="b"/>
              <a:pathLst>
                <a:path w="1756116" h="2916088">
                  <a:moveTo>
                    <a:pt x="0" y="0"/>
                  </a:moveTo>
                  <a:lnTo>
                    <a:pt x="1756116" y="0"/>
                  </a:lnTo>
                  <a:lnTo>
                    <a:pt x="175611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75611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19936" y="259228"/>
            <a:ext cx="3065087" cy="4079983"/>
          </a:xfrm>
          <a:custGeom>
            <a:avLst/>
            <a:gdLst/>
            <a:ahLst/>
            <a:cxnLst/>
            <a:rect l="l" t="t" r="r" b="b"/>
            <a:pathLst>
              <a:path w="3065087" h="4079983">
                <a:moveTo>
                  <a:pt x="0" y="0"/>
                </a:moveTo>
                <a:lnTo>
                  <a:pt x="3065087" y="0"/>
                </a:lnTo>
                <a:lnTo>
                  <a:pt x="3065087" y="4079982"/>
                </a:lnTo>
                <a:lnTo>
                  <a:pt x="0" y="4079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04257" y="4873364"/>
            <a:ext cx="6583743" cy="4937808"/>
          </a:xfrm>
          <a:custGeom>
            <a:avLst/>
            <a:gdLst/>
            <a:ahLst/>
            <a:cxnLst/>
            <a:rect l="l" t="t" r="r" b="b"/>
            <a:pathLst>
              <a:path w="6583743" h="4937808">
                <a:moveTo>
                  <a:pt x="0" y="0"/>
                </a:moveTo>
                <a:lnTo>
                  <a:pt x="6583743" y="0"/>
                </a:lnTo>
                <a:lnTo>
                  <a:pt x="6583743" y="4937808"/>
                </a:lnTo>
                <a:lnTo>
                  <a:pt x="0" y="4937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59334" y="259228"/>
            <a:ext cx="3460602" cy="4614137"/>
          </a:xfrm>
          <a:custGeom>
            <a:avLst/>
            <a:gdLst/>
            <a:ahLst/>
            <a:cxnLst/>
            <a:rect l="l" t="t" r="r" b="b"/>
            <a:pathLst>
              <a:path w="3460602" h="4614137">
                <a:moveTo>
                  <a:pt x="0" y="0"/>
                </a:moveTo>
                <a:lnTo>
                  <a:pt x="3460602" y="0"/>
                </a:lnTo>
                <a:lnTo>
                  <a:pt x="3460602" y="4614136"/>
                </a:lnTo>
                <a:lnTo>
                  <a:pt x="0" y="4614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26213" y="1076325"/>
            <a:ext cx="7539495" cy="1210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2"/>
              </a:lnSpc>
            </a:pPr>
            <a:r>
              <a:rPr lang="en-US" sz="4600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LECȚII ÎNVĂȚATE ȘI RECOMANDĂRI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2830" y="2924674"/>
            <a:ext cx="10027447" cy="5273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8"/>
              </a:lnSpc>
            </a:pPr>
            <a:endParaRPr/>
          </a:p>
          <a:p>
            <a:pPr algn="l">
              <a:lnSpc>
                <a:spcPts val="3258"/>
              </a:lnSpc>
              <a:spcBef>
                <a:spcPct val="0"/>
              </a:spcBef>
            </a:pPr>
            <a:r>
              <a:rPr lang="en-US" sz="2327" b="1">
                <a:solidFill>
                  <a:srgbClr val="343434"/>
                </a:solidFill>
                <a:latin typeface="TT Hoves Bold"/>
                <a:ea typeface="TT Hoves Bold"/>
                <a:cs typeface="TT Hoves Bold"/>
                <a:sym typeface="TT Hoves Bold"/>
              </a:rPr>
              <a:t>Experiența proiectului demonstrează că:</a:t>
            </a:r>
          </a:p>
          <a:p>
            <a:pPr marL="502435" lvl="1" indent="-251218" algn="l">
              <a:lnSpc>
                <a:spcPts val="3258"/>
              </a:lnSpc>
              <a:spcBef>
                <a:spcPct val="0"/>
              </a:spcBef>
              <a:buAutoNum type="arabicPeriod"/>
            </a:pPr>
            <a:r>
              <a:rPr lang="en-US" sz="2327">
                <a:solidFill>
                  <a:srgbClr val="343434"/>
                </a:solidFill>
                <a:latin typeface="TT Hoves"/>
                <a:ea typeface="TT Hoves"/>
                <a:cs typeface="TT Hoves"/>
                <a:sym typeface="TT Hoves"/>
              </a:rPr>
              <a:t>Integrarea tehnologiilor digitale în procesul educațional sporește angajamentul studenților și eficiența învățării</a:t>
            </a:r>
          </a:p>
          <a:p>
            <a:pPr marL="502435" lvl="1" indent="-251218" algn="l">
              <a:lnSpc>
                <a:spcPts val="3258"/>
              </a:lnSpc>
              <a:spcBef>
                <a:spcPct val="0"/>
              </a:spcBef>
              <a:buAutoNum type="arabicPeriod"/>
            </a:pPr>
            <a:r>
              <a:rPr lang="en-US" sz="2327">
                <a:solidFill>
                  <a:srgbClr val="343434"/>
                </a:solidFill>
                <a:latin typeface="TT Hoves"/>
                <a:ea typeface="TT Hoves"/>
                <a:cs typeface="TT Hoves"/>
                <a:sym typeface="TT Hoves"/>
              </a:rPr>
              <a:t>Abordarea interdisciplinară favorizează o înțelegere holistică a identității europene</a:t>
            </a:r>
          </a:p>
          <a:p>
            <a:pPr marL="502435" lvl="1" indent="-251218" algn="l">
              <a:lnSpc>
                <a:spcPts val="3258"/>
              </a:lnSpc>
              <a:spcBef>
                <a:spcPct val="0"/>
              </a:spcBef>
              <a:buAutoNum type="arabicPeriod"/>
            </a:pPr>
            <a:r>
              <a:rPr lang="en-US" sz="2327">
                <a:solidFill>
                  <a:srgbClr val="343434"/>
                </a:solidFill>
                <a:latin typeface="TT Hoves"/>
                <a:ea typeface="TT Hoves"/>
                <a:cs typeface="TT Hoves"/>
                <a:sym typeface="TT Hoves"/>
              </a:rPr>
              <a:t>Modelul R-D-D asigură sustenabilitatea și transferabilitatea rezultatelor</a:t>
            </a:r>
          </a:p>
          <a:p>
            <a:pPr algn="l">
              <a:lnSpc>
                <a:spcPts val="3258"/>
              </a:lnSpc>
              <a:spcBef>
                <a:spcPct val="0"/>
              </a:spcBef>
            </a:pPr>
            <a:r>
              <a:rPr lang="en-US" sz="2327">
                <a:solidFill>
                  <a:srgbClr val="343434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  <a:r>
              <a:rPr lang="en-US" sz="2327" b="1">
                <a:solidFill>
                  <a:srgbClr val="343434"/>
                </a:solidFill>
                <a:latin typeface="TT Hoves Bold"/>
                <a:ea typeface="TT Hoves Bold"/>
                <a:cs typeface="TT Hoves Bold"/>
                <a:sym typeface="TT Hoves Bold"/>
              </a:rPr>
              <a:t>Recomandări:</a:t>
            </a:r>
          </a:p>
          <a:p>
            <a:pPr marL="502435" lvl="1" indent="-251218" algn="l">
              <a:lnSpc>
                <a:spcPts val="3258"/>
              </a:lnSpc>
              <a:spcBef>
                <a:spcPct val="0"/>
              </a:spcBef>
              <a:buFont typeface="Arial"/>
              <a:buChar char="•"/>
            </a:pPr>
            <a:r>
              <a:rPr lang="en-US" sz="2327">
                <a:solidFill>
                  <a:srgbClr val="343434"/>
                </a:solidFill>
                <a:latin typeface="TT Hoves"/>
                <a:ea typeface="TT Hoves"/>
                <a:cs typeface="TT Hoves"/>
                <a:sym typeface="TT Hoves"/>
              </a:rPr>
              <a:t>Generalizarea practicilor educaționale validate în proiect</a:t>
            </a:r>
          </a:p>
          <a:p>
            <a:pPr marL="502435" lvl="1" indent="-251218" algn="l">
              <a:lnSpc>
                <a:spcPts val="3258"/>
              </a:lnSpc>
              <a:spcBef>
                <a:spcPct val="0"/>
              </a:spcBef>
              <a:buFont typeface="Arial"/>
              <a:buChar char="•"/>
            </a:pPr>
            <a:r>
              <a:rPr lang="en-US" sz="2327">
                <a:solidFill>
                  <a:srgbClr val="343434"/>
                </a:solidFill>
                <a:latin typeface="TT Hoves"/>
                <a:ea typeface="TT Hoves"/>
                <a:cs typeface="TT Hoves"/>
                <a:sym typeface="TT Hoves"/>
              </a:rPr>
              <a:t>Integrarea mai largă a resurselor educaționale deschise</a:t>
            </a:r>
          </a:p>
          <a:p>
            <a:pPr marL="502435" lvl="1" indent="-251218" algn="l">
              <a:lnSpc>
                <a:spcPts val="3258"/>
              </a:lnSpc>
              <a:spcBef>
                <a:spcPct val="0"/>
              </a:spcBef>
              <a:buFont typeface="Arial"/>
              <a:buChar char="•"/>
            </a:pPr>
            <a:r>
              <a:rPr lang="en-US" sz="2327">
                <a:solidFill>
                  <a:srgbClr val="343434"/>
                </a:solidFill>
                <a:latin typeface="TT Hoves"/>
                <a:ea typeface="TT Hoves"/>
                <a:cs typeface="TT Hoves"/>
                <a:sym typeface="TT Hoves"/>
              </a:rPr>
              <a:t>Consolidarea parteneriatelor dintre instituțiile academice și factorii de decizie</a:t>
            </a:r>
          </a:p>
          <a:p>
            <a:pPr algn="l">
              <a:lnSpc>
                <a:spcPts val="3258"/>
              </a:lnSpc>
              <a:spcBef>
                <a:spcPct val="0"/>
              </a:spcBef>
            </a:pPr>
            <a:endParaRPr lang="en-US" sz="2327">
              <a:solidFill>
                <a:srgbClr val="343434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048009" cy="10679510"/>
            <a:chOff x="0" y="0"/>
            <a:chExt cx="1329517" cy="28127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9517" cy="2812710"/>
            </a:xfrm>
            <a:custGeom>
              <a:avLst/>
              <a:gdLst/>
              <a:ahLst/>
              <a:cxnLst/>
              <a:rect l="l" t="t" r="r" b="b"/>
              <a:pathLst>
                <a:path w="1329517" h="2812710">
                  <a:moveTo>
                    <a:pt x="0" y="0"/>
                  </a:moveTo>
                  <a:lnTo>
                    <a:pt x="1329517" y="0"/>
                  </a:lnTo>
                  <a:lnTo>
                    <a:pt x="1329517" y="2812710"/>
                  </a:lnTo>
                  <a:lnTo>
                    <a:pt x="0" y="2812710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329517" cy="2869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269688">
            <a:off x="5419533" y="8090484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2" y="0"/>
                </a:lnTo>
                <a:lnTo>
                  <a:pt x="12760102" y="5407093"/>
                </a:lnTo>
                <a:lnTo>
                  <a:pt x="0" y="5407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362236">
            <a:off x="13391562" y="-1431588"/>
            <a:ext cx="7735476" cy="4631616"/>
          </a:xfrm>
          <a:custGeom>
            <a:avLst/>
            <a:gdLst/>
            <a:ahLst/>
            <a:cxnLst/>
            <a:rect l="l" t="t" r="r" b="b"/>
            <a:pathLst>
              <a:path w="7735476" h="4631616">
                <a:moveTo>
                  <a:pt x="0" y="0"/>
                </a:moveTo>
                <a:lnTo>
                  <a:pt x="7735476" y="0"/>
                </a:lnTo>
                <a:lnTo>
                  <a:pt x="7735476" y="4631616"/>
                </a:lnTo>
                <a:lnTo>
                  <a:pt x="0" y="4631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588838" y="2351586"/>
            <a:ext cx="333375" cy="333375"/>
            <a:chOff x="0" y="0"/>
            <a:chExt cx="87802" cy="878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7802" cy="87802"/>
            </a:xfrm>
            <a:custGeom>
              <a:avLst/>
              <a:gdLst/>
              <a:ahLst/>
              <a:cxnLst/>
              <a:rect l="l" t="t" r="r" b="b"/>
              <a:pathLst>
                <a:path w="87802" h="87802">
                  <a:moveTo>
                    <a:pt x="0" y="0"/>
                  </a:moveTo>
                  <a:lnTo>
                    <a:pt x="87802" y="0"/>
                  </a:lnTo>
                  <a:lnTo>
                    <a:pt x="87802" y="87802"/>
                  </a:lnTo>
                  <a:lnTo>
                    <a:pt x="0" y="87802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7802" cy="144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588838" y="5225334"/>
            <a:ext cx="333375" cy="333375"/>
            <a:chOff x="0" y="0"/>
            <a:chExt cx="87802" cy="878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802" cy="87802"/>
            </a:xfrm>
            <a:custGeom>
              <a:avLst/>
              <a:gdLst/>
              <a:ahLst/>
              <a:cxnLst/>
              <a:rect l="l" t="t" r="r" b="b"/>
              <a:pathLst>
                <a:path w="87802" h="87802">
                  <a:moveTo>
                    <a:pt x="0" y="0"/>
                  </a:moveTo>
                  <a:lnTo>
                    <a:pt x="87802" y="0"/>
                  </a:lnTo>
                  <a:lnTo>
                    <a:pt x="87802" y="87802"/>
                  </a:lnTo>
                  <a:lnTo>
                    <a:pt x="0" y="87802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7802" cy="144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270161" y="3990059"/>
            <a:ext cx="333375" cy="294529"/>
            <a:chOff x="0" y="0"/>
            <a:chExt cx="87802" cy="775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7802" cy="77572"/>
            </a:xfrm>
            <a:custGeom>
              <a:avLst/>
              <a:gdLst/>
              <a:ahLst/>
              <a:cxnLst/>
              <a:rect l="l" t="t" r="r" b="b"/>
              <a:pathLst>
                <a:path w="87802" h="77572">
                  <a:moveTo>
                    <a:pt x="0" y="0"/>
                  </a:moveTo>
                  <a:lnTo>
                    <a:pt x="87802" y="0"/>
                  </a:lnTo>
                  <a:lnTo>
                    <a:pt x="87802" y="77572"/>
                  </a:lnTo>
                  <a:lnTo>
                    <a:pt x="0" y="77572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7802" cy="134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pic>
        <p:nvPicPr>
          <p:cNvPr id="16" name="Picture 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687946" y="1700061"/>
            <a:ext cx="4053099" cy="568935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012805" y="410391"/>
            <a:ext cx="10349323" cy="151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 b="1" spc="100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LECȚII ÎNVĂȚATE ȘI RECOMANDĂRI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22703" y="2370636"/>
            <a:ext cx="3003456" cy="346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8"/>
              </a:lnSpc>
            </a:pPr>
            <a:r>
              <a:rPr lang="en-US" sz="2400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INOVAȚIA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60572" y="5269014"/>
            <a:ext cx="3003456" cy="346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8"/>
              </a:lnSpc>
            </a:pPr>
            <a:r>
              <a:rPr lang="en-US" sz="2400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CERCETAREA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11020" y="4009109"/>
            <a:ext cx="3003456" cy="346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8"/>
              </a:lnSpc>
            </a:pPr>
            <a:r>
              <a:rPr lang="en-US" sz="2400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DISEMINAREA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12805" y="2887158"/>
            <a:ext cx="5698989" cy="272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9"/>
              </a:lnSpc>
            </a:pPr>
            <a:r>
              <a:rPr lang="en-US" sz="2214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Inovația este un mijloc, nu un scop. Tehnologia și metodele inovatoare trebuie să servească întotdeauna obiectivului pedagogic major: formarea gândirii critice a studentului.</a:t>
            </a:r>
          </a:p>
          <a:p>
            <a:pPr algn="just">
              <a:lnSpc>
                <a:spcPts val="3099"/>
              </a:lnSpc>
            </a:pPr>
            <a:endParaRPr lang="en-US" sz="2214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2214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100595" y="5964969"/>
            <a:ext cx="5698989" cy="1617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9"/>
              </a:lnSpc>
            </a:pPr>
            <a:r>
              <a:rPr lang="en-US" sz="2299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Cercetarea este fundamentul inovației durable. Fără o bază științifică solidă, inovația rămâne la nivel de suprafață.</a:t>
            </a:r>
          </a:p>
          <a:p>
            <a:pPr algn="just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599684" y="4478061"/>
            <a:ext cx="5224749" cy="267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8"/>
              </a:lnSpc>
            </a:pPr>
            <a:r>
              <a:rPr lang="en-US" sz="2170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Diseminarea este cheia impactului. Rezultatele obținute trebuie împărtășite atât în cadrul comunității academice, cât și a societății în ansamblu, pentru a contribui la  schimbare. </a:t>
            </a:r>
          </a:p>
          <a:p>
            <a:pPr algn="just">
              <a:lnSpc>
                <a:spcPts val="3038"/>
              </a:lnSpc>
              <a:spcBef>
                <a:spcPct val="0"/>
              </a:spcBef>
            </a:pPr>
            <a:endParaRPr lang="en-US" sz="2170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just">
              <a:lnSpc>
                <a:spcPts val="3038"/>
              </a:lnSpc>
              <a:spcBef>
                <a:spcPct val="0"/>
              </a:spcBef>
            </a:pPr>
            <a:endParaRPr lang="en-US" sz="2170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550489" y="8121206"/>
            <a:ext cx="9404677" cy="1651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2"/>
              </a:lnSpc>
              <a:spcBef>
                <a:spcPct val="0"/>
              </a:spcBef>
            </a:pPr>
            <a:r>
              <a:rPr lang="en-US" sz="258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Modelul Cercetare – Dezvoltare – Diseminare este replicabil și poate aduce valoare și în orice domenii de studiu, contribuind la modernizarea sistemului universitar.</a:t>
            </a:r>
          </a:p>
          <a:p>
            <a:pPr algn="ctr">
              <a:lnSpc>
                <a:spcPts val="2222"/>
              </a:lnSpc>
              <a:spcBef>
                <a:spcPct val="0"/>
              </a:spcBef>
            </a:pPr>
            <a:r>
              <a:rPr lang="en-US" sz="158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769</Words>
  <Application>Microsoft Macintosh PowerPoint</Application>
  <PresentationFormat>Custom</PresentationFormat>
  <Paragraphs>98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Telegraf Bold</vt:lpstr>
      <vt:lpstr>TT Hoves Bold</vt:lpstr>
      <vt:lpstr>Times New Roman</vt:lpstr>
      <vt:lpstr>Calibri</vt:lpstr>
      <vt:lpstr>Telegraf</vt:lpstr>
      <vt:lpstr>TT Hoves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Gradient Modern Project Presentation</dc:title>
  <cp:lastModifiedBy>Microsoft Office User</cp:lastModifiedBy>
  <cp:revision>3</cp:revision>
  <dcterms:created xsi:type="dcterms:W3CDTF">2006-08-16T00:00:00Z</dcterms:created>
  <dcterms:modified xsi:type="dcterms:W3CDTF">2025-11-16T23:20:28Z</dcterms:modified>
  <dc:identifier>DAG4g2gaE6U</dc:identifier>
</cp:coreProperties>
</file>